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861" r:id="rId2"/>
    <p:sldId id="1139" r:id="rId3"/>
    <p:sldId id="1140" r:id="rId4"/>
    <p:sldId id="1141" r:id="rId5"/>
    <p:sldId id="1152" r:id="rId6"/>
    <p:sldId id="1153" r:id="rId7"/>
    <p:sldId id="1154" r:id="rId8"/>
    <p:sldId id="1157" r:id="rId9"/>
    <p:sldId id="1159" r:id="rId10"/>
    <p:sldId id="1163" r:id="rId11"/>
    <p:sldId id="1171"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44" autoAdjust="0"/>
    <p:restoredTop sz="82558" autoAdjust="0"/>
  </p:normalViewPr>
  <p:slideViewPr>
    <p:cSldViewPr>
      <p:cViewPr varScale="1">
        <p:scale>
          <a:sx n="127" d="100"/>
          <a:sy n="127" d="100"/>
        </p:scale>
        <p:origin x="192" y="47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1/21/22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717462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443747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90266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773483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093211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733664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930593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442578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979617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8965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Truth, Lies and Conspiracy</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i="1" kern="0" dirty="0">
                <a:solidFill>
                  <a:srgbClr val="FFFF00"/>
                </a:solidFill>
                <a:latin typeface="+mn-lt"/>
                <a:ea typeface="+mn-ea"/>
                <a:cs typeface="+mn-cs"/>
              </a:rPr>
              <a:t>The present and the future</a:t>
            </a:r>
            <a:endParaRPr lang="en-US" i="1" kern="0" dirty="0">
              <a:solidFill>
                <a:srgbClr val="FFFF00"/>
              </a:solidFill>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632311"/>
          </a:xfrm>
          <a:prstGeom prst="rect">
            <a:avLst/>
          </a:prstGeom>
          <a:noFill/>
          <a:ln w="9525">
            <a:noFill/>
            <a:miter lim="800000"/>
            <a:headEnd/>
            <a:tailEnd/>
          </a:ln>
        </p:spPr>
        <p:txBody>
          <a:bodyPr wrap="square">
            <a:prstTxWarp prst="textNoShape">
              <a:avLst/>
            </a:prstTxWarp>
            <a:spAutoFit/>
          </a:bodyPr>
          <a:lstStyle/>
          <a:p>
            <a:r>
              <a:rPr lang="en-AU" sz="4000" b="1" dirty="0">
                <a:solidFill>
                  <a:srgbClr val="FFFFFF"/>
                </a:solidFill>
                <a:latin typeface="Times New Roman" panose="02020603050405020304" pitchFamily="18" charset="0"/>
                <a:ea typeface="Times New Roman" panose="02020603050405020304" pitchFamily="18" charset="0"/>
              </a:rPr>
              <a:t>Matthew 5:</a:t>
            </a:r>
            <a:r>
              <a:rPr lang="en-AU" sz="3200" dirty="0">
                <a:solidFill>
                  <a:srgbClr val="FFFFFF"/>
                </a:solidFill>
                <a:latin typeface="Times New Roman" panose="02020603050405020304" pitchFamily="18" charset="0"/>
                <a:ea typeface="Times New Roman" panose="02020603050405020304" pitchFamily="18" charset="0"/>
              </a:rPr>
              <a:t> (ESV)</a:t>
            </a:r>
            <a:endParaRPr lang="en-AU" sz="2800" dirty="0">
              <a:latin typeface="Times New Roman" panose="02020603050405020304" pitchFamily="18" charset="0"/>
              <a:ea typeface="Times New Roman" panose="02020603050405020304" pitchFamily="18" charset="0"/>
            </a:endParaRPr>
          </a:p>
          <a:p>
            <a:r>
              <a:rPr lang="en-US" sz="3200" b="1" baseline="30000" dirty="0">
                <a:solidFill>
                  <a:srgbClr val="FFFFFF"/>
                </a:solidFill>
                <a:latin typeface="Times New Roman" panose="02020603050405020304" pitchFamily="18" charset="0"/>
                <a:ea typeface="Times New Roman" panose="02020603050405020304" pitchFamily="18" charset="0"/>
              </a:rPr>
              <a:t> </a:t>
            </a:r>
            <a:endParaRPr lang="en-AU" sz="2800" dirty="0">
              <a:latin typeface="Times New Roman" panose="02020603050405020304" pitchFamily="18" charset="0"/>
              <a:ea typeface="Times New Roman" panose="02020603050405020304" pitchFamily="18" charset="0"/>
            </a:endParaRPr>
          </a:p>
          <a:p>
            <a:r>
              <a:rPr lang="en-US" sz="3200" b="1" baseline="30000" dirty="0">
                <a:solidFill>
                  <a:srgbClr val="FFFFFF"/>
                </a:solidFill>
                <a:latin typeface="Times New Roman" panose="02020603050405020304" pitchFamily="18" charset="0"/>
                <a:ea typeface="Times New Roman" panose="02020603050405020304" pitchFamily="18" charset="0"/>
              </a:rPr>
              <a:t>38 </a:t>
            </a:r>
            <a:r>
              <a:rPr lang="en-US" sz="3200" dirty="0">
                <a:solidFill>
                  <a:srgbClr val="FFFFFF"/>
                </a:solidFill>
                <a:latin typeface="Times New Roman" panose="02020603050405020304" pitchFamily="18" charset="0"/>
                <a:ea typeface="Times New Roman" panose="02020603050405020304" pitchFamily="18" charset="0"/>
              </a:rPr>
              <a:t>“You have heard that it was said, ‘An eye for an eye and a tooth for a tooth.’ </a:t>
            </a:r>
            <a:r>
              <a:rPr lang="en-US" sz="3200" b="1" baseline="30000" dirty="0">
                <a:solidFill>
                  <a:srgbClr val="FFFFFF"/>
                </a:solidFill>
                <a:latin typeface="Times New Roman" panose="02020603050405020304" pitchFamily="18" charset="0"/>
                <a:ea typeface="Times New Roman" panose="02020603050405020304" pitchFamily="18" charset="0"/>
              </a:rPr>
              <a:t>39 </a:t>
            </a:r>
            <a:r>
              <a:rPr lang="en-US" sz="3200" dirty="0">
                <a:solidFill>
                  <a:srgbClr val="FFFFFF"/>
                </a:solidFill>
                <a:latin typeface="Times New Roman" panose="02020603050405020304" pitchFamily="18" charset="0"/>
                <a:ea typeface="Times New Roman" panose="02020603050405020304" pitchFamily="18" charset="0"/>
              </a:rPr>
              <a:t>But I say to you, Do not resist the one who is evil. But if anyone slaps you on the right cheek, turn to him the other also. </a:t>
            </a:r>
            <a:r>
              <a:rPr lang="en-US" sz="3200" b="1" baseline="30000" dirty="0">
                <a:solidFill>
                  <a:srgbClr val="FFFFFF"/>
                </a:solidFill>
                <a:latin typeface="Times New Roman" panose="02020603050405020304" pitchFamily="18" charset="0"/>
                <a:ea typeface="Times New Roman" panose="02020603050405020304" pitchFamily="18" charset="0"/>
              </a:rPr>
              <a:t>40 </a:t>
            </a:r>
            <a:r>
              <a:rPr lang="en-US" sz="3200" dirty="0">
                <a:solidFill>
                  <a:srgbClr val="FFFFFF"/>
                </a:solidFill>
                <a:latin typeface="Times New Roman" panose="02020603050405020304" pitchFamily="18" charset="0"/>
                <a:ea typeface="Times New Roman" panose="02020603050405020304" pitchFamily="18" charset="0"/>
              </a:rPr>
              <a:t>And if anyone would sue you and take your tunic, let him have your cloak as well. </a:t>
            </a:r>
            <a:r>
              <a:rPr lang="en-US" sz="3200" b="1" baseline="30000" dirty="0">
                <a:solidFill>
                  <a:srgbClr val="FFFFFF"/>
                </a:solidFill>
                <a:latin typeface="Times New Roman" panose="02020603050405020304" pitchFamily="18" charset="0"/>
                <a:ea typeface="Times New Roman" panose="02020603050405020304" pitchFamily="18" charset="0"/>
              </a:rPr>
              <a:t>41 </a:t>
            </a:r>
            <a:r>
              <a:rPr lang="en-US" sz="3200" dirty="0">
                <a:solidFill>
                  <a:srgbClr val="FFFFFF"/>
                </a:solidFill>
                <a:latin typeface="Times New Roman" panose="02020603050405020304" pitchFamily="18" charset="0"/>
                <a:ea typeface="Times New Roman" panose="02020603050405020304" pitchFamily="18" charset="0"/>
              </a:rPr>
              <a:t>And if anyone forces you to go one mile, go with him two miles. </a:t>
            </a:r>
            <a:r>
              <a:rPr lang="en-US" sz="3200" b="1" baseline="30000" dirty="0">
                <a:solidFill>
                  <a:srgbClr val="FFFFFF"/>
                </a:solidFill>
                <a:latin typeface="Times New Roman" panose="02020603050405020304" pitchFamily="18" charset="0"/>
                <a:ea typeface="Times New Roman" panose="02020603050405020304" pitchFamily="18" charset="0"/>
              </a:rPr>
              <a:t>42 </a:t>
            </a:r>
            <a:r>
              <a:rPr lang="en-US" sz="3200" dirty="0">
                <a:solidFill>
                  <a:srgbClr val="FFFFFF"/>
                </a:solidFill>
                <a:latin typeface="Times New Roman" panose="02020603050405020304" pitchFamily="18" charset="0"/>
                <a:ea typeface="Times New Roman" panose="02020603050405020304" pitchFamily="18" charset="0"/>
              </a:rPr>
              <a:t>Give to the one who begs from you, and do not refuse the one who would borrow from you.</a:t>
            </a:r>
            <a:r>
              <a:rPr lang="en-AU" sz="3200" dirty="0"/>
              <a:t>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757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8965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As Christians,</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i="1" kern="0" dirty="0">
                <a:solidFill>
                  <a:srgbClr val="FFFF00"/>
                </a:solidFill>
                <a:latin typeface="+mn-lt"/>
                <a:ea typeface="+mn-ea"/>
                <a:cs typeface="+mn-cs"/>
              </a:rPr>
              <a:t>how do we reflect </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i="1" kern="0" dirty="0">
                <a:solidFill>
                  <a:srgbClr val="FFFF00"/>
                </a:solidFill>
                <a:latin typeface="+mn-lt"/>
                <a:ea typeface="+mn-ea"/>
                <a:cs typeface="+mn-cs"/>
              </a:rPr>
              <a:t>the self-sacrificial love of Christ?</a:t>
            </a:r>
            <a:endParaRPr lang="en-US" i="1" kern="0" dirty="0">
              <a:solidFill>
                <a:srgbClr val="FFFF00"/>
              </a:solidFill>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452731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6001643"/>
          </a:xfrm>
          <a:prstGeom prst="rect">
            <a:avLst/>
          </a:prstGeom>
          <a:noFill/>
          <a:ln w="9525">
            <a:noFill/>
            <a:miter lim="800000"/>
            <a:headEnd/>
            <a:tailEnd/>
          </a:ln>
        </p:spPr>
        <p:txBody>
          <a:bodyPr wrap="square">
            <a:prstTxWarp prst="textNoShape">
              <a:avLst/>
            </a:prstTxWarp>
            <a:spAutoFit/>
          </a:bodyPr>
          <a:lstStyle/>
          <a:p>
            <a:r>
              <a:rPr lang="en-AU" sz="3100" b="1" dirty="0">
                <a:solidFill>
                  <a:schemeClr val="bg1"/>
                </a:solidFill>
                <a:latin typeface="Times New Roman" panose="02020603050405020304" pitchFamily="18" charset="0"/>
                <a:ea typeface="Times New Roman" panose="02020603050405020304" pitchFamily="18" charset="0"/>
              </a:rPr>
              <a:t>Romans 12:</a:t>
            </a:r>
            <a:r>
              <a:rPr lang="en-AU" sz="3100" dirty="0">
                <a:solidFill>
                  <a:schemeClr val="bg1"/>
                </a:solidFill>
                <a:latin typeface="Times New Roman" panose="02020603050405020304" pitchFamily="18" charset="0"/>
                <a:ea typeface="Times New Roman" panose="02020603050405020304" pitchFamily="18" charset="0"/>
              </a:rPr>
              <a:t>14–13:7 (ESV) </a:t>
            </a:r>
          </a:p>
          <a:p>
            <a:r>
              <a:rPr lang="en-AU" sz="3100" dirty="0">
                <a:solidFill>
                  <a:schemeClr val="bg1"/>
                </a:solidFill>
                <a:latin typeface="Times New Roman" panose="02020603050405020304" pitchFamily="18" charset="0"/>
                <a:ea typeface="Times New Roman" panose="02020603050405020304" pitchFamily="18" charset="0"/>
              </a:rPr>
              <a:t> </a:t>
            </a:r>
            <a:r>
              <a:rPr lang="en-AU" sz="3100" b="1" baseline="30000" dirty="0">
                <a:solidFill>
                  <a:schemeClr val="bg1"/>
                </a:solidFill>
                <a:latin typeface="Times New Roman" panose="02020603050405020304" pitchFamily="18" charset="0"/>
                <a:ea typeface="Times New Roman" panose="02020603050405020304" pitchFamily="18" charset="0"/>
              </a:rPr>
              <a:t>14 </a:t>
            </a:r>
            <a:r>
              <a:rPr lang="en-AU" sz="3100" dirty="0">
                <a:solidFill>
                  <a:schemeClr val="bg1"/>
                </a:solidFill>
                <a:latin typeface="Times New Roman" panose="02020603050405020304" pitchFamily="18" charset="0"/>
                <a:ea typeface="Times New Roman" panose="02020603050405020304" pitchFamily="18" charset="0"/>
              </a:rPr>
              <a:t>Bless those who persecute you;  bless and do not curse them.  </a:t>
            </a:r>
            <a:r>
              <a:rPr lang="en-AU" sz="3100" b="1" baseline="30000" dirty="0">
                <a:solidFill>
                  <a:schemeClr val="bg1"/>
                </a:solidFill>
                <a:latin typeface="Times New Roman" panose="02020603050405020304" pitchFamily="18" charset="0"/>
                <a:ea typeface="Times New Roman" panose="02020603050405020304" pitchFamily="18" charset="0"/>
              </a:rPr>
              <a:t>15 </a:t>
            </a:r>
            <a:r>
              <a:rPr lang="en-AU" sz="3100" dirty="0">
                <a:solidFill>
                  <a:schemeClr val="bg1"/>
                </a:solidFill>
                <a:latin typeface="Times New Roman" panose="02020603050405020304" pitchFamily="18" charset="0"/>
                <a:ea typeface="Times New Roman" panose="02020603050405020304" pitchFamily="18" charset="0"/>
              </a:rPr>
              <a:t>Rejoice with those who rejoice, weep with those who weep.  </a:t>
            </a:r>
            <a:r>
              <a:rPr lang="en-AU" sz="3100" b="1" baseline="30000" dirty="0">
                <a:solidFill>
                  <a:schemeClr val="bg1"/>
                </a:solidFill>
                <a:latin typeface="Times New Roman" panose="02020603050405020304" pitchFamily="18" charset="0"/>
                <a:ea typeface="Times New Roman" panose="02020603050405020304" pitchFamily="18" charset="0"/>
              </a:rPr>
              <a:t>16 </a:t>
            </a:r>
            <a:r>
              <a:rPr lang="en-AU" sz="3100" dirty="0">
                <a:solidFill>
                  <a:schemeClr val="bg1"/>
                </a:solidFill>
                <a:latin typeface="Times New Roman" panose="02020603050405020304" pitchFamily="18" charset="0"/>
                <a:ea typeface="Times New Roman" panose="02020603050405020304" pitchFamily="18" charset="0"/>
              </a:rPr>
              <a:t>Live in harmony with one another.  Do not be haughty, but associate with the lowly.  </a:t>
            </a:r>
            <a:r>
              <a:rPr lang="en-AU" sz="3100" u="sng" dirty="0">
                <a:solidFill>
                  <a:schemeClr val="bg1"/>
                </a:solidFill>
                <a:latin typeface="Times New Roman" panose="02020603050405020304" pitchFamily="18" charset="0"/>
                <a:ea typeface="Times New Roman" panose="02020603050405020304" pitchFamily="18" charset="0"/>
              </a:rPr>
              <a:t>Never be wise in your own sight</a:t>
            </a:r>
            <a:r>
              <a:rPr lang="en-AU" sz="3100" dirty="0">
                <a:solidFill>
                  <a:schemeClr val="bg1"/>
                </a:solidFill>
                <a:latin typeface="Times New Roman" panose="02020603050405020304" pitchFamily="18" charset="0"/>
                <a:ea typeface="Times New Roman" panose="02020603050405020304" pitchFamily="18" charset="0"/>
              </a:rPr>
              <a:t>.  </a:t>
            </a:r>
            <a:r>
              <a:rPr lang="en-AU" sz="3100" b="1" baseline="30000" dirty="0">
                <a:solidFill>
                  <a:schemeClr val="bg1"/>
                </a:solidFill>
                <a:latin typeface="Times New Roman" panose="02020603050405020304" pitchFamily="18" charset="0"/>
                <a:ea typeface="Times New Roman" panose="02020603050405020304" pitchFamily="18" charset="0"/>
              </a:rPr>
              <a:t>17 </a:t>
            </a:r>
            <a:r>
              <a:rPr lang="en-AU" sz="3100" dirty="0">
                <a:solidFill>
                  <a:schemeClr val="bg1"/>
                </a:solidFill>
                <a:latin typeface="Times New Roman" panose="02020603050405020304" pitchFamily="18" charset="0"/>
                <a:ea typeface="Times New Roman" panose="02020603050405020304" pitchFamily="18" charset="0"/>
              </a:rPr>
              <a:t>Repay no one evil for evil, but give thought to do what is honourable in the sight of all.  </a:t>
            </a:r>
            <a:r>
              <a:rPr lang="en-AU" sz="3100" b="1" u="sng" baseline="30000" dirty="0">
                <a:solidFill>
                  <a:schemeClr val="bg1"/>
                </a:solidFill>
                <a:latin typeface="Times New Roman" panose="02020603050405020304" pitchFamily="18" charset="0"/>
                <a:ea typeface="Times New Roman" panose="02020603050405020304" pitchFamily="18" charset="0"/>
              </a:rPr>
              <a:t>18 </a:t>
            </a:r>
            <a:r>
              <a:rPr lang="en-AU" sz="3100" u="sng" dirty="0">
                <a:solidFill>
                  <a:schemeClr val="bg1"/>
                </a:solidFill>
                <a:latin typeface="Times New Roman" panose="02020603050405020304" pitchFamily="18" charset="0"/>
                <a:ea typeface="Times New Roman" panose="02020603050405020304" pitchFamily="18" charset="0"/>
              </a:rPr>
              <a:t>If possible, so far as it depends on you, live peaceably with all.</a:t>
            </a:r>
            <a:r>
              <a:rPr lang="en-AU" sz="3100" dirty="0">
                <a:solidFill>
                  <a:schemeClr val="bg1"/>
                </a:solidFill>
                <a:latin typeface="Times New Roman" panose="02020603050405020304" pitchFamily="18" charset="0"/>
                <a:ea typeface="Times New Roman" panose="02020603050405020304" pitchFamily="18" charset="0"/>
              </a:rPr>
              <a:t>  </a:t>
            </a:r>
            <a:r>
              <a:rPr lang="en-AU" sz="3100" b="1" baseline="30000" dirty="0">
                <a:solidFill>
                  <a:schemeClr val="bg1"/>
                </a:solidFill>
                <a:latin typeface="Times New Roman" panose="02020603050405020304" pitchFamily="18" charset="0"/>
                <a:ea typeface="Times New Roman" panose="02020603050405020304" pitchFamily="18" charset="0"/>
              </a:rPr>
              <a:t>19 </a:t>
            </a:r>
            <a:r>
              <a:rPr lang="en-AU" sz="3100" dirty="0">
                <a:solidFill>
                  <a:schemeClr val="bg1"/>
                </a:solidFill>
                <a:latin typeface="Times New Roman" panose="02020603050405020304" pitchFamily="18" charset="0"/>
                <a:ea typeface="Times New Roman" panose="02020603050405020304" pitchFamily="18" charset="0"/>
              </a:rPr>
              <a:t>Beloved, </a:t>
            </a:r>
            <a:r>
              <a:rPr lang="en-AU" sz="3100" u="sng" dirty="0">
                <a:solidFill>
                  <a:schemeClr val="bg1"/>
                </a:solidFill>
                <a:latin typeface="Times New Roman" panose="02020603050405020304" pitchFamily="18" charset="0"/>
                <a:ea typeface="Times New Roman" panose="02020603050405020304" pitchFamily="18" charset="0"/>
              </a:rPr>
              <a:t>never avenge yourselves, but leave it to the wrath of God</a:t>
            </a:r>
            <a:r>
              <a:rPr lang="en-AU" sz="3100" dirty="0">
                <a:solidFill>
                  <a:schemeClr val="bg1"/>
                </a:solidFill>
                <a:latin typeface="Times New Roman" panose="02020603050405020304" pitchFamily="18" charset="0"/>
                <a:ea typeface="Times New Roman" panose="02020603050405020304" pitchFamily="18" charset="0"/>
              </a:rPr>
              <a:t>, for it is written, “Vengeance is mine, I will repay, says the Lord.”</a:t>
            </a:r>
            <a:r>
              <a:rPr lang="en-AU" sz="3100" dirty="0">
                <a:solidFill>
                  <a:schemeClr val="bg1"/>
                </a:solidFill>
              </a:rPr>
              <a:t> </a:t>
            </a:r>
            <a:endParaRPr lang="en-AU" sz="3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339923"/>
          </a:xfrm>
          <a:prstGeom prst="rect">
            <a:avLst/>
          </a:prstGeom>
          <a:noFill/>
          <a:ln w="9525">
            <a:noFill/>
            <a:miter lim="800000"/>
            <a:headEnd/>
            <a:tailEnd/>
          </a:ln>
        </p:spPr>
        <p:txBody>
          <a:bodyPr wrap="square">
            <a:prstTxWarp prst="textNoShape">
              <a:avLst/>
            </a:prstTxWarp>
            <a:spAutoFit/>
          </a:bodyPr>
          <a:lstStyle/>
          <a:p>
            <a:r>
              <a:rPr lang="en-AU" sz="3100" b="1" baseline="30000" dirty="0">
                <a:solidFill>
                  <a:srgbClr val="FFFFFF"/>
                </a:solidFill>
                <a:latin typeface="Times New Roman" panose="02020603050405020304" pitchFamily="18" charset="0"/>
                <a:ea typeface="Times New Roman" panose="02020603050405020304" pitchFamily="18" charset="0"/>
              </a:rPr>
              <a:t>20 </a:t>
            </a:r>
            <a:r>
              <a:rPr lang="en-AU" sz="3100" dirty="0">
                <a:solidFill>
                  <a:srgbClr val="FFFFFF"/>
                </a:solidFill>
                <a:latin typeface="Times New Roman" panose="02020603050405020304" pitchFamily="18" charset="0"/>
                <a:ea typeface="Times New Roman" panose="02020603050405020304" pitchFamily="18" charset="0"/>
              </a:rPr>
              <a:t>To the contrary, “if your enemy is hungry, feed him;  if he is thirsty, give him something to drink;  for by so doing you will heap burning coals on his head.”  </a:t>
            </a:r>
            <a:r>
              <a:rPr lang="en-AU" sz="3100" b="1" baseline="30000" dirty="0">
                <a:solidFill>
                  <a:srgbClr val="FFFFFF"/>
                </a:solidFill>
                <a:latin typeface="Times New Roman" panose="02020603050405020304" pitchFamily="18" charset="0"/>
                <a:ea typeface="Times New Roman" panose="02020603050405020304" pitchFamily="18" charset="0"/>
              </a:rPr>
              <a:t>21 </a:t>
            </a:r>
            <a:r>
              <a:rPr lang="en-AU" sz="3100" dirty="0">
                <a:solidFill>
                  <a:srgbClr val="FFFFFF"/>
                </a:solidFill>
                <a:latin typeface="Times New Roman" panose="02020603050405020304" pitchFamily="18" charset="0"/>
                <a:ea typeface="Times New Roman" panose="02020603050405020304" pitchFamily="18" charset="0"/>
              </a:rPr>
              <a:t>Do not be overcome by evil, but overcome evil with good. </a:t>
            </a:r>
            <a:endParaRPr lang="en-AU" sz="3100" dirty="0">
              <a:latin typeface="Times New Roman" panose="02020603050405020304" pitchFamily="18" charset="0"/>
              <a:ea typeface="Times New Roman" panose="02020603050405020304" pitchFamily="18" charset="0"/>
            </a:endParaRPr>
          </a:p>
          <a:p>
            <a:r>
              <a:rPr lang="en-AU" sz="3100" dirty="0">
                <a:solidFill>
                  <a:srgbClr val="FFFFFF"/>
                </a:solidFill>
                <a:latin typeface="Times New Roman" panose="02020603050405020304" pitchFamily="18" charset="0"/>
                <a:ea typeface="Times New Roman" panose="02020603050405020304" pitchFamily="18" charset="0"/>
              </a:rPr>
              <a:t> </a:t>
            </a:r>
            <a:endParaRPr lang="en-AU" sz="3100" dirty="0">
              <a:latin typeface="Times New Roman" panose="02020603050405020304" pitchFamily="18" charset="0"/>
              <a:ea typeface="Times New Roman" panose="02020603050405020304" pitchFamily="18" charset="0"/>
            </a:endParaRPr>
          </a:p>
          <a:p>
            <a:r>
              <a:rPr lang="en-AU" sz="3100" b="1" dirty="0">
                <a:solidFill>
                  <a:srgbClr val="FFFFFF"/>
                </a:solidFill>
                <a:latin typeface="Times New Roman" panose="02020603050405020304" pitchFamily="18" charset="0"/>
                <a:ea typeface="Times New Roman" panose="02020603050405020304" pitchFamily="18" charset="0"/>
              </a:rPr>
              <a:t>13 </a:t>
            </a:r>
            <a:r>
              <a:rPr lang="en-AU" sz="3100" dirty="0">
                <a:solidFill>
                  <a:srgbClr val="FFFFFF"/>
                </a:solidFill>
                <a:latin typeface="Times New Roman" panose="02020603050405020304" pitchFamily="18" charset="0"/>
                <a:ea typeface="Times New Roman" panose="02020603050405020304" pitchFamily="18" charset="0"/>
              </a:rPr>
              <a:t>Let every person be subject to the governing authorities.  For there is no authority except from God, and those that exist have been instituted by God.  </a:t>
            </a:r>
            <a:r>
              <a:rPr lang="en-AU" sz="3100" b="1" baseline="30000" dirty="0">
                <a:solidFill>
                  <a:srgbClr val="FFFFFF"/>
                </a:solidFill>
                <a:latin typeface="Times New Roman" panose="02020603050405020304" pitchFamily="18" charset="0"/>
                <a:ea typeface="Times New Roman" panose="02020603050405020304" pitchFamily="18" charset="0"/>
              </a:rPr>
              <a:t>2 </a:t>
            </a:r>
            <a:r>
              <a:rPr lang="en-AU" sz="3100" dirty="0">
                <a:solidFill>
                  <a:srgbClr val="FFFFFF"/>
                </a:solidFill>
                <a:latin typeface="Times New Roman" panose="02020603050405020304" pitchFamily="18" charset="0"/>
                <a:ea typeface="Times New Roman" panose="02020603050405020304" pitchFamily="18" charset="0"/>
              </a:rPr>
              <a:t>Therefore whoever resists the authorities </a:t>
            </a:r>
            <a:r>
              <a:rPr lang="en-AU" sz="3100" u="sng" dirty="0">
                <a:solidFill>
                  <a:srgbClr val="FFFFFF"/>
                </a:solidFill>
                <a:latin typeface="Times New Roman" panose="02020603050405020304" pitchFamily="18" charset="0"/>
                <a:ea typeface="Times New Roman" panose="02020603050405020304" pitchFamily="18" charset="0"/>
              </a:rPr>
              <a:t>resists what God has appointed</a:t>
            </a:r>
            <a:r>
              <a:rPr lang="en-AU" sz="3100" dirty="0">
                <a:solidFill>
                  <a:srgbClr val="FFFFFF"/>
                </a:solidFill>
                <a:latin typeface="Times New Roman" panose="02020603050405020304" pitchFamily="18" charset="0"/>
                <a:ea typeface="Times New Roman" panose="02020603050405020304" pitchFamily="18" charset="0"/>
              </a:rPr>
              <a:t>, and </a:t>
            </a:r>
            <a:r>
              <a:rPr lang="en-AU" sz="3100" u="sng" dirty="0">
                <a:solidFill>
                  <a:srgbClr val="FFFFFF"/>
                </a:solidFill>
                <a:latin typeface="Times New Roman" panose="02020603050405020304" pitchFamily="18" charset="0"/>
                <a:ea typeface="Times New Roman" panose="02020603050405020304" pitchFamily="18" charset="0"/>
              </a:rPr>
              <a:t>those who resist will incur judgment</a:t>
            </a:r>
            <a:r>
              <a:rPr lang="en-AU" sz="3100" dirty="0">
                <a:solidFill>
                  <a:srgbClr val="FFFFFF"/>
                </a:solidFill>
                <a:latin typeface="Times New Roman" panose="02020603050405020304" pitchFamily="18" charset="0"/>
                <a:ea typeface="Times New Roman" panose="02020603050405020304" pitchFamily="18" charset="0"/>
              </a:rPr>
              <a:t>. </a:t>
            </a:r>
            <a:endParaRPr lang="en-AU" sz="3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037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78748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700" b="1" baseline="30000" dirty="0">
                <a:solidFill>
                  <a:srgbClr val="FFFFFF"/>
                </a:solidFill>
                <a:latin typeface="Times New Roman" panose="02020603050405020304" pitchFamily="18" charset="0"/>
                <a:ea typeface="Times New Roman" panose="02020603050405020304" pitchFamily="18" charset="0"/>
              </a:rPr>
              <a:t>3 </a:t>
            </a:r>
            <a:r>
              <a:rPr lang="en-AU" sz="2700" dirty="0">
                <a:solidFill>
                  <a:srgbClr val="FFFFFF"/>
                </a:solidFill>
                <a:latin typeface="Times New Roman" panose="02020603050405020304" pitchFamily="18" charset="0"/>
                <a:ea typeface="Times New Roman" panose="02020603050405020304" pitchFamily="18" charset="0"/>
              </a:rPr>
              <a:t>For rulers are not a terror to good conduct, but to bad.  Would you have no fear of the one who is in authority?  Then do what is good, and you will receive his approval, </a:t>
            </a:r>
            <a:r>
              <a:rPr lang="en-AU" sz="2700" b="1" baseline="30000" dirty="0">
                <a:solidFill>
                  <a:srgbClr val="FFFFFF"/>
                </a:solidFill>
                <a:latin typeface="Times New Roman" panose="02020603050405020304" pitchFamily="18" charset="0"/>
                <a:ea typeface="Times New Roman" panose="02020603050405020304" pitchFamily="18" charset="0"/>
              </a:rPr>
              <a:t>4 </a:t>
            </a:r>
            <a:r>
              <a:rPr lang="en-AU" sz="2700" dirty="0">
                <a:solidFill>
                  <a:srgbClr val="FFFFFF"/>
                </a:solidFill>
                <a:latin typeface="Times New Roman" panose="02020603050405020304" pitchFamily="18" charset="0"/>
                <a:ea typeface="Times New Roman" panose="02020603050405020304" pitchFamily="18" charset="0"/>
              </a:rPr>
              <a:t>for he is God’s servant for your good.  But if you do wrong, be afraid, for he does not bear the sword in vain.  For he is the servant of God, an avenger who carries out God’s wrath on the wrongdoer.  </a:t>
            </a:r>
            <a:r>
              <a:rPr lang="en-AU" sz="2700" b="1" baseline="30000" dirty="0">
                <a:solidFill>
                  <a:srgbClr val="FFFFFF"/>
                </a:solidFill>
                <a:latin typeface="Times New Roman" panose="02020603050405020304" pitchFamily="18" charset="0"/>
                <a:ea typeface="Times New Roman" panose="02020603050405020304" pitchFamily="18" charset="0"/>
              </a:rPr>
              <a:t>5 </a:t>
            </a:r>
            <a:r>
              <a:rPr lang="en-AU" sz="2700" dirty="0">
                <a:solidFill>
                  <a:srgbClr val="FFFFFF"/>
                </a:solidFill>
                <a:latin typeface="Times New Roman" panose="02020603050405020304" pitchFamily="18" charset="0"/>
                <a:ea typeface="Times New Roman" panose="02020603050405020304" pitchFamily="18" charset="0"/>
              </a:rPr>
              <a:t>Therefore one must be in subjection, not only to avoid God’s wrath but also for the sake of conscience.  </a:t>
            </a:r>
            <a:r>
              <a:rPr lang="en-AU" sz="2700" b="1" baseline="30000" dirty="0">
                <a:solidFill>
                  <a:srgbClr val="FFFFFF"/>
                </a:solidFill>
                <a:latin typeface="Times New Roman" panose="02020603050405020304" pitchFamily="18" charset="0"/>
                <a:ea typeface="Times New Roman" panose="02020603050405020304" pitchFamily="18" charset="0"/>
              </a:rPr>
              <a:t>6 </a:t>
            </a:r>
            <a:r>
              <a:rPr lang="en-AU" sz="2700" dirty="0">
                <a:solidFill>
                  <a:srgbClr val="FFFFFF"/>
                </a:solidFill>
                <a:latin typeface="Times New Roman" panose="02020603050405020304" pitchFamily="18" charset="0"/>
                <a:ea typeface="Times New Roman" panose="02020603050405020304" pitchFamily="18" charset="0"/>
              </a:rPr>
              <a:t>For because of this you also pay taxes, for the authorities are ministers of God, attending to this very thing.  </a:t>
            </a:r>
            <a:r>
              <a:rPr lang="en-AU" sz="2700" b="1" baseline="30000" dirty="0">
                <a:solidFill>
                  <a:srgbClr val="FFFFFF"/>
                </a:solidFill>
                <a:latin typeface="Times New Roman" panose="02020603050405020304" pitchFamily="18" charset="0"/>
                <a:ea typeface="Times New Roman" panose="02020603050405020304" pitchFamily="18" charset="0"/>
              </a:rPr>
              <a:t>7 </a:t>
            </a:r>
            <a:r>
              <a:rPr lang="en-AU" sz="2700" dirty="0">
                <a:solidFill>
                  <a:srgbClr val="FFFFFF"/>
                </a:solidFill>
                <a:latin typeface="Times New Roman" panose="02020603050405020304" pitchFamily="18" charset="0"/>
                <a:ea typeface="Times New Roman" panose="02020603050405020304" pitchFamily="18" charset="0"/>
              </a:rPr>
              <a:t>Pay to all what is owed to them:  taxes to whom taxes are owed, revenue to whom revenue is owed, respect to whom respect is owed, honour to whom honour is owed.</a:t>
            </a:r>
            <a:r>
              <a:rPr lang="en-AU" sz="2700" dirty="0"/>
              <a:t> </a:t>
            </a:r>
            <a:endParaRPr lang="en-AU" sz="27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51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339923"/>
          </a:xfrm>
          <a:prstGeom prst="rect">
            <a:avLst/>
          </a:prstGeom>
          <a:noFill/>
          <a:ln w="9525">
            <a:noFill/>
            <a:miter lim="800000"/>
            <a:headEnd/>
            <a:tailEnd/>
          </a:ln>
        </p:spPr>
        <p:txBody>
          <a:bodyPr wrap="square">
            <a:prstTxWarp prst="textNoShape">
              <a:avLst/>
            </a:prstTxWarp>
            <a:spAutoFit/>
          </a:bodyPr>
          <a:lstStyle/>
          <a:p>
            <a:r>
              <a:rPr lang="en-AU" sz="3100" b="1" dirty="0">
                <a:solidFill>
                  <a:srgbClr val="FFFFFF"/>
                </a:solidFill>
                <a:latin typeface="Times New Roman" panose="02020603050405020304" pitchFamily="18" charset="0"/>
                <a:ea typeface="Times New Roman" panose="02020603050405020304" pitchFamily="18" charset="0"/>
              </a:rPr>
              <a:t>2 Timothy 4:</a:t>
            </a:r>
            <a:r>
              <a:rPr lang="en-AU" sz="3100" dirty="0">
                <a:solidFill>
                  <a:srgbClr val="FFFFFF"/>
                </a:solidFill>
                <a:latin typeface="Times New Roman" panose="02020603050405020304" pitchFamily="18" charset="0"/>
                <a:ea typeface="Times New Roman" panose="02020603050405020304" pitchFamily="18" charset="0"/>
              </a:rPr>
              <a:t>1–4 (ESV)    </a:t>
            </a:r>
          </a:p>
          <a:p>
            <a:r>
              <a:rPr lang="en-AU" sz="3100" b="1" dirty="0">
                <a:solidFill>
                  <a:srgbClr val="FFFFFF"/>
                </a:solidFill>
                <a:latin typeface="Times New Roman" panose="02020603050405020304" pitchFamily="18" charset="0"/>
                <a:ea typeface="Times New Roman" panose="02020603050405020304" pitchFamily="18" charset="0"/>
              </a:rPr>
              <a:t>4 </a:t>
            </a:r>
            <a:r>
              <a:rPr lang="en-AU" sz="3100" u="sng" dirty="0">
                <a:solidFill>
                  <a:srgbClr val="FFFFFF"/>
                </a:solidFill>
                <a:latin typeface="Times New Roman" panose="02020603050405020304" pitchFamily="18" charset="0"/>
                <a:ea typeface="Times New Roman" panose="02020603050405020304" pitchFamily="18" charset="0"/>
              </a:rPr>
              <a:t>I charge you</a:t>
            </a:r>
            <a:r>
              <a:rPr lang="en-AU" sz="3100" dirty="0">
                <a:solidFill>
                  <a:srgbClr val="FFFFFF"/>
                </a:solidFill>
                <a:latin typeface="Times New Roman" panose="02020603050405020304" pitchFamily="18" charset="0"/>
                <a:ea typeface="Times New Roman" panose="02020603050405020304" pitchFamily="18" charset="0"/>
              </a:rPr>
              <a:t> in the presence of God and of Christ Jesus, who is to judge the living and the dead, and by his appearing and his kingdom:  </a:t>
            </a:r>
            <a:r>
              <a:rPr lang="en-AU" sz="3100" b="1" baseline="30000" dirty="0">
                <a:solidFill>
                  <a:srgbClr val="FFFFFF"/>
                </a:solidFill>
                <a:latin typeface="Times New Roman" panose="02020603050405020304" pitchFamily="18" charset="0"/>
                <a:ea typeface="Times New Roman" panose="02020603050405020304" pitchFamily="18" charset="0"/>
              </a:rPr>
              <a:t>2 </a:t>
            </a:r>
            <a:r>
              <a:rPr lang="en-AU" sz="3100" b="1" dirty="0">
                <a:solidFill>
                  <a:srgbClr val="FFFFFF"/>
                </a:solidFill>
                <a:latin typeface="Times New Roman" panose="02020603050405020304" pitchFamily="18" charset="0"/>
                <a:ea typeface="Times New Roman" panose="02020603050405020304" pitchFamily="18" charset="0"/>
              </a:rPr>
              <a:t>preach</a:t>
            </a:r>
            <a:r>
              <a:rPr lang="en-AU" sz="3100" dirty="0">
                <a:solidFill>
                  <a:srgbClr val="FFFFFF"/>
                </a:solidFill>
                <a:latin typeface="Times New Roman" panose="02020603050405020304" pitchFamily="18" charset="0"/>
                <a:ea typeface="Times New Roman" panose="02020603050405020304" pitchFamily="18" charset="0"/>
              </a:rPr>
              <a:t> the word;  be ready in season and out of season;  </a:t>
            </a:r>
            <a:r>
              <a:rPr lang="en-AU" sz="3100" b="1" dirty="0">
                <a:solidFill>
                  <a:srgbClr val="FFFFFF"/>
                </a:solidFill>
                <a:latin typeface="Times New Roman" panose="02020603050405020304" pitchFamily="18" charset="0"/>
                <a:ea typeface="Times New Roman" panose="02020603050405020304" pitchFamily="18" charset="0"/>
              </a:rPr>
              <a:t>reprove</a:t>
            </a:r>
            <a:r>
              <a:rPr lang="en-AU" sz="3100" dirty="0">
                <a:solidFill>
                  <a:srgbClr val="FFFFFF"/>
                </a:solidFill>
                <a:latin typeface="Times New Roman" panose="02020603050405020304" pitchFamily="18" charset="0"/>
                <a:ea typeface="Times New Roman" panose="02020603050405020304" pitchFamily="18" charset="0"/>
              </a:rPr>
              <a:t>, </a:t>
            </a:r>
            <a:r>
              <a:rPr lang="en-AU" sz="3100" b="1" dirty="0">
                <a:solidFill>
                  <a:srgbClr val="FFFFFF"/>
                </a:solidFill>
                <a:latin typeface="Times New Roman" panose="02020603050405020304" pitchFamily="18" charset="0"/>
                <a:ea typeface="Times New Roman" panose="02020603050405020304" pitchFamily="18" charset="0"/>
              </a:rPr>
              <a:t>rebuke</a:t>
            </a:r>
            <a:r>
              <a:rPr lang="en-AU" sz="3100" dirty="0">
                <a:solidFill>
                  <a:srgbClr val="FFFFFF"/>
                </a:solidFill>
                <a:latin typeface="Times New Roman" panose="02020603050405020304" pitchFamily="18" charset="0"/>
                <a:ea typeface="Times New Roman" panose="02020603050405020304" pitchFamily="18" charset="0"/>
              </a:rPr>
              <a:t>, and </a:t>
            </a:r>
            <a:r>
              <a:rPr lang="en-AU" sz="3100" b="1" dirty="0">
                <a:solidFill>
                  <a:srgbClr val="FFFFFF"/>
                </a:solidFill>
                <a:latin typeface="Times New Roman" panose="02020603050405020304" pitchFamily="18" charset="0"/>
                <a:ea typeface="Times New Roman" panose="02020603050405020304" pitchFamily="18" charset="0"/>
              </a:rPr>
              <a:t>exhort</a:t>
            </a:r>
            <a:r>
              <a:rPr lang="en-AU" sz="3100" dirty="0">
                <a:solidFill>
                  <a:srgbClr val="FFFFFF"/>
                </a:solidFill>
                <a:latin typeface="Times New Roman" panose="02020603050405020304" pitchFamily="18" charset="0"/>
                <a:ea typeface="Times New Roman" panose="02020603050405020304" pitchFamily="18" charset="0"/>
              </a:rPr>
              <a:t>, with </a:t>
            </a:r>
            <a:r>
              <a:rPr lang="en-AU" sz="3100" u="sng" dirty="0">
                <a:solidFill>
                  <a:srgbClr val="FFFFFF"/>
                </a:solidFill>
                <a:latin typeface="Times New Roman" panose="02020603050405020304" pitchFamily="18" charset="0"/>
                <a:ea typeface="Times New Roman" panose="02020603050405020304" pitchFamily="18" charset="0"/>
              </a:rPr>
              <a:t>complete patience and teaching</a:t>
            </a:r>
            <a:r>
              <a:rPr lang="en-AU" sz="3100" dirty="0">
                <a:solidFill>
                  <a:srgbClr val="FFFFFF"/>
                </a:solidFill>
                <a:latin typeface="Times New Roman" panose="02020603050405020304" pitchFamily="18" charset="0"/>
                <a:ea typeface="Times New Roman" panose="02020603050405020304" pitchFamily="18" charset="0"/>
              </a:rPr>
              <a:t>.  </a:t>
            </a:r>
            <a:r>
              <a:rPr lang="en-AU" sz="3100" b="1" baseline="30000" dirty="0">
                <a:solidFill>
                  <a:srgbClr val="FFFFFF"/>
                </a:solidFill>
                <a:latin typeface="Times New Roman" panose="02020603050405020304" pitchFamily="18" charset="0"/>
                <a:ea typeface="Times New Roman" panose="02020603050405020304" pitchFamily="18" charset="0"/>
              </a:rPr>
              <a:t>3 </a:t>
            </a:r>
            <a:r>
              <a:rPr lang="en-AU" sz="3100" u="sng" dirty="0">
                <a:solidFill>
                  <a:srgbClr val="FFFFFF"/>
                </a:solidFill>
                <a:latin typeface="Times New Roman" panose="02020603050405020304" pitchFamily="18" charset="0"/>
                <a:ea typeface="Times New Roman" panose="02020603050405020304" pitchFamily="18" charset="0"/>
              </a:rPr>
              <a:t>For the time is coming when people will not endure </a:t>
            </a:r>
            <a:r>
              <a:rPr lang="en-AU" sz="3100" u="dbl" dirty="0">
                <a:solidFill>
                  <a:srgbClr val="FFFFFF"/>
                </a:solidFill>
                <a:latin typeface="Times New Roman" panose="02020603050405020304" pitchFamily="18" charset="0"/>
                <a:ea typeface="Times New Roman" panose="02020603050405020304" pitchFamily="18" charset="0"/>
              </a:rPr>
              <a:t>sound</a:t>
            </a:r>
            <a:r>
              <a:rPr lang="en-AU" sz="3100" u="sng" dirty="0">
                <a:solidFill>
                  <a:srgbClr val="FFFFFF"/>
                </a:solidFill>
                <a:latin typeface="Times New Roman" panose="02020603050405020304" pitchFamily="18" charset="0"/>
                <a:ea typeface="Times New Roman" panose="02020603050405020304" pitchFamily="18" charset="0"/>
              </a:rPr>
              <a:t> teaching, but having itching ears they will accumulate for themselves teachers to suit their </a:t>
            </a:r>
            <a:r>
              <a:rPr lang="en-AU" sz="3100" u="dbl" dirty="0">
                <a:solidFill>
                  <a:srgbClr val="FFFFFF"/>
                </a:solidFill>
                <a:latin typeface="Times New Roman" panose="02020603050405020304" pitchFamily="18" charset="0"/>
                <a:ea typeface="Times New Roman" panose="02020603050405020304" pitchFamily="18" charset="0"/>
              </a:rPr>
              <a:t>own</a:t>
            </a:r>
            <a:r>
              <a:rPr lang="en-AU" sz="3100" u="sng" dirty="0">
                <a:solidFill>
                  <a:srgbClr val="FFFFFF"/>
                </a:solidFill>
                <a:latin typeface="Times New Roman" panose="02020603050405020304" pitchFamily="18" charset="0"/>
                <a:ea typeface="Times New Roman" panose="02020603050405020304" pitchFamily="18" charset="0"/>
              </a:rPr>
              <a:t> passions</a:t>
            </a:r>
            <a:r>
              <a:rPr lang="en-AU" sz="3100" dirty="0">
                <a:solidFill>
                  <a:srgbClr val="FFFFFF"/>
                </a:solidFill>
                <a:latin typeface="Times New Roman" panose="02020603050405020304" pitchFamily="18" charset="0"/>
                <a:ea typeface="Times New Roman" panose="02020603050405020304" pitchFamily="18" charset="0"/>
              </a:rPr>
              <a:t>, </a:t>
            </a:r>
            <a:r>
              <a:rPr lang="en-AU" sz="3100" b="1" baseline="30000" dirty="0">
                <a:solidFill>
                  <a:srgbClr val="FFFFFF"/>
                </a:solidFill>
                <a:latin typeface="Times New Roman" panose="02020603050405020304" pitchFamily="18" charset="0"/>
                <a:ea typeface="Times New Roman" panose="02020603050405020304" pitchFamily="18" charset="0"/>
              </a:rPr>
              <a:t>4 </a:t>
            </a:r>
            <a:r>
              <a:rPr lang="en-AU" sz="3100" dirty="0">
                <a:solidFill>
                  <a:srgbClr val="FFFFFF"/>
                </a:solidFill>
                <a:latin typeface="Times New Roman" panose="02020603050405020304" pitchFamily="18" charset="0"/>
                <a:ea typeface="Times New Roman" panose="02020603050405020304" pitchFamily="18" charset="0"/>
              </a:rPr>
              <a:t>and will turn away from listening to the truth and wander off into myths.</a:t>
            </a:r>
            <a:r>
              <a:rPr lang="en-AU" sz="3100" dirty="0"/>
              <a:t> </a:t>
            </a:r>
            <a:endParaRPr lang="en-AU" sz="31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315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262979"/>
          </a:xfrm>
          <a:prstGeom prst="rect">
            <a:avLst/>
          </a:prstGeom>
          <a:noFill/>
          <a:ln w="9525">
            <a:noFill/>
            <a:miter lim="800000"/>
            <a:headEnd/>
            <a:tailEnd/>
          </a:ln>
        </p:spPr>
        <p:txBody>
          <a:bodyPr wrap="square">
            <a:prstTxWarp prst="textNoShape">
              <a:avLst/>
            </a:prstTxWarp>
            <a:spAutoFit/>
          </a:bodyPr>
          <a:lstStyle/>
          <a:p>
            <a:r>
              <a:rPr lang="en-AU" sz="2800" b="1" dirty="0">
                <a:solidFill>
                  <a:srgbClr val="FFFFFF"/>
                </a:solidFill>
                <a:latin typeface="Times New Roman" panose="02020603050405020304" pitchFamily="18" charset="0"/>
                <a:ea typeface="Times New Roman" panose="02020603050405020304" pitchFamily="18" charset="0"/>
              </a:rPr>
              <a:t>1 Timothy 1</a:t>
            </a:r>
            <a:r>
              <a:rPr lang="en-AU" sz="2800" dirty="0">
                <a:solidFill>
                  <a:srgbClr val="FFFFFF"/>
                </a:solidFill>
                <a:latin typeface="Times New Roman" panose="02020603050405020304" pitchFamily="18" charset="0"/>
                <a:ea typeface="Times New Roman" panose="02020603050405020304" pitchFamily="18" charset="0"/>
              </a:rPr>
              <a:t>:3–7 (ESV) </a:t>
            </a:r>
            <a:r>
              <a:rPr lang="en-AU" sz="2800" b="1" dirty="0">
                <a:solidFill>
                  <a:srgbClr val="FFFFFF"/>
                </a:solidFill>
                <a:latin typeface="Times New Roman" panose="02020603050405020304" pitchFamily="18" charset="0"/>
                <a:ea typeface="Times New Roman" panose="02020603050405020304" pitchFamily="18" charset="0"/>
              </a:rPr>
              <a:t> </a:t>
            </a:r>
            <a:endParaRPr lang="en-AU" sz="2800" dirty="0">
              <a:latin typeface="Times New Roman" panose="02020603050405020304" pitchFamily="18" charset="0"/>
              <a:ea typeface="Times New Roman" panose="02020603050405020304" pitchFamily="18" charset="0"/>
            </a:endParaRPr>
          </a:p>
          <a:p>
            <a:r>
              <a:rPr lang="en-AU" sz="2800" b="1" baseline="30000" dirty="0">
                <a:solidFill>
                  <a:srgbClr val="FFFFFF"/>
                </a:solidFill>
                <a:latin typeface="Times New Roman" panose="02020603050405020304" pitchFamily="18" charset="0"/>
                <a:ea typeface="Times New Roman" panose="02020603050405020304" pitchFamily="18" charset="0"/>
              </a:rPr>
              <a:t>3 </a:t>
            </a:r>
            <a:r>
              <a:rPr lang="en-AU" sz="2800" dirty="0">
                <a:solidFill>
                  <a:srgbClr val="FFFFFF"/>
                </a:solidFill>
                <a:latin typeface="Times New Roman" panose="02020603050405020304" pitchFamily="18" charset="0"/>
                <a:ea typeface="Times New Roman" panose="02020603050405020304" pitchFamily="18" charset="0"/>
              </a:rPr>
              <a:t>As I urged you when I was going to Macedonia, remain at Ephesus so that you may charge certain persons not to teach any different doctrine, </a:t>
            </a:r>
            <a:r>
              <a:rPr lang="en-AU" sz="2800" b="1" baseline="30000" dirty="0">
                <a:solidFill>
                  <a:srgbClr val="FFFFFF"/>
                </a:solidFill>
                <a:latin typeface="Times New Roman" panose="02020603050405020304" pitchFamily="18" charset="0"/>
                <a:ea typeface="Times New Roman" panose="02020603050405020304" pitchFamily="18" charset="0"/>
              </a:rPr>
              <a:t>4 </a:t>
            </a:r>
            <a:r>
              <a:rPr lang="en-AU" sz="2800" u="sng" dirty="0">
                <a:solidFill>
                  <a:srgbClr val="FFFFFF"/>
                </a:solidFill>
                <a:latin typeface="Times New Roman" panose="02020603050405020304" pitchFamily="18" charset="0"/>
                <a:ea typeface="Times New Roman" panose="02020603050405020304" pitchFamily="18" charset="0"/>
              </a:rPr>
              <a:t>nor to devote themselves to </a:t>
            </a:r>
            <a:r>
              <a:rPr lang="en-AU" sz="2800" b="1" u="sng" dirty="0">
                <a:solidFill>
                  <a:srgbClr val="FFFFFF"/>
                </a:solidFill>
                <a:latin typeface="Times New Roman" panose="02020603050405020304" pitchFamily="18" charset="0"/>
                <a:ea typeface="Times New Roman" panose="02020603050405020304" pitchFamily="18" charset="0"/>
              </a:rPr>
              <a:t>myths</a:t>
            </a:r>
            <a:r>
              <a:rPr lang="en-AU" sz="2800" u="sng" dirty="0">
                <a:solidFill>
                  <a:srgbClr val="FFFFFF"/>
                </a:solidFill>
                <a:latin typeface="Times New Roman" panose="02020603050405020304" pitchFamily="18" charset="0"/>
                <a:ea typeface="Times New Roman" panose="02020603050405020304" pitchFamily="18" charset="0"/>
              </a:rPr>
              <a:t> and endless genealogies, which </a:t>
            </a:r>
            <a:r>
              <a:rPr lang="en-AU" sz="2800" b="1" u="sng" dirty="0">
                <a:solidFill>
                  <a:srgbClr val="FFFFFF"/>
                </a:solidFill>
                <a:latin typeface="Times New Roman" panose="02020603050405020304" pitchFamily="18" charset="0"/>
                <a:ea typeface="Times New Roman" panose="02020603050405020304" pitchFamily="18" charset="0"/>
              </a:rPr>
              <a:t>promote speculations</a:t>
            </a:r>
            <a:r>
              <a:rPr lang="en-AU" sz="2800" dirty="0">
                <a:solidFill>
                  <a:srgbClr val="FFFFFF"/>
                </a:solidFill>
                <a:latin typeface="Times New Roman" panose="02020603050405020304" pitchFamily="18" charset="0"/>
                <a:ea typeface="Times New Roman" panose="02020603050405020304" pitchFamily="18" charset="0"/>
              </a:rPr>
              <a:t> rather than the stewardship from God that is by faith.  </a:t>
            </a:r>
            <a:r>
              <a:rPr lang="en-AU" sz="2800" b="1" baseline="30000" dirty="0">
                <a:solidFill>
                  <a:srgbClr val="FFFFFF"/>
                </a:solidFill>
                <a:latin typeface="Times New Roman" panose="02020603050405020304" pitchFamily="18" charset="0"/>
                <a:ea typeface="Times New Roman" panose="02020603050405020304" pitchFamily="18" charset="0"/>
              </a:rPr>
              <a:t>5 </a:t>
            </a:r>
            <a:r>
              <a:rPr lang="en-AU" sz="2800" dirty="0">
                <a:solidFill>
                  <a:srgbClr val="FFFFFF"/>
                </a:solidFill>
                <a:latin typeface="Times New Roman" panose="02020603050405020304" pitchFamily="18" charset="0"/>
                <a:ea typeface="Times New Roman" panose="02020603050405020304" pitchFamily="18" charset="0"/>
              </a:rPr>
              <a:t>The aim of our charge is love that issues from a pure heart and a good conscience and a sincere faith.  </a:t>
            </a:r>
            <a:r>
              <a:rPr lang="en-AU" sz="2800" b="1" baseline="30000" dirty="0">
                <a:solidFill>
                  <a:srgbClr val="FFFFFF"/>
                </a:solidFill>
                <a:latin typeface="Times New Roman" panose="02020603050405020304" pitchFamily="18" charset="0"/>
                <a:ea typeface="Times New Roman" panose="02020603050405020304" pitchFamily="18" charset="0"/>
              </a:rPr>
              <a:t>6 </a:t>
            </a:r>
            <a:r>
              <a:rPr lang="en-AU" sz="2800" dirty="0">
                <a:solidFill>
                  <a:srgbClr val="FFFFFF"/>
                </a:solidFill>
                <a:latin typeface="Times New Roman" panose="02020603050405020304" pitchFamily="18" charset="0"/>
                <a:ea typeface="Times New Roman" panose="02020603050405020304" pitchFamily="18" charset="0"/>
              </a:rPr>
              <a:t>Certain persons, </a:t>
            </a:r>
            <a:r>
              <a:rPr lang="en-AU" sz="2800" u="sng" dirty="0">
                <a:solidFill>
                  <a:srgbClr val="FFFFFF"/>
                </a:solidFill>
                <a:latin typeface="Times New Roman" panose="02020603050405020304" pitchFamily="18" charset="0"/>
                <a:ea typeface="Times New Roman" panose="02020603050405020304" pitchFamily="18" charset="0"/>
              </a:rPr>
              <a:t>by swerving from these</a:t>
            </a:r>
            <a:r>
              <a:rPr lang="en-AU" sz="2800" dirty="0">
                <a:solidFill>
                  <a:srgbClr val="FFFFFF"/>
                </a:solidFill>
                <a:latin typeface="Times New Roman" panose="02020603050405020304" pitchFamily="18" charset="0"/>
                <a:ea typeface="Times New Roman" panose="02020603050405020304" pitchFamily="18" charset="0"/>
              </a:rPr>
              <a:t>, have wandered away into </a:t>
            </a:r>
            <a:r>
              <a:rPr lang="en-AU" sz="2800" u="sng" dirty="0">
                <a:solidFill>
                  <a:srgbClr val="FFFFFF"/>
                </a:solidFill>
                <a:latin typeface="Times New Roman" panose="02020603050405020304" pitchFamily="18" charset="0"/>
                <a:ea typeface="Times New Roman" panose="02020603050405020304" pitchFamily="18" charset="0"/>
              </a:rPr>
              <a:t>vain discussion</a:t>
            </a:r>
            <a:r>
              <a:rPr lang="en-AU" sz="2800" dirty="0">
                <a:solidFill>
                  <a:srgbClr val="FFFFFF"/>
                </a:solidFill>
                <a:latin typeface="Times New Roman" panose="02020603050405020304" pitchFamily="18" charset="0"/>
                <a:ea typeface="Times New Roman" panose="02020603050405020304" pitchFamily="18" charset="0"/>
              </a:rPr>
              <a:t>, </a:t>
            </a:r>
            <a:r>
              <a:rPr lang="en-AU" sz="2800" b="1" baseline="30000" dirty="0">
                <a:solidFill>
                  <a:srgbClr val="FFFFFF"/>
                </a:solidFill>
                <a:latin typeface="Times New Roman" panose="02020603050405020304" pitchFamily="18" charset="0"/>
                <a:ea typeface="Times New Roman" panose="02020603050405020304" pitchFamily="18" charset="0"/>
              </a:rPr>
              <a:t>7 </a:t>
            </a:r>
            <a:r>
              <a:rPr lang="en-AU" sz="2800" dirty="0">
                <a:solidFill>
                  <a:srgbClr val="FFFFFF"/>
                </a:solidFill>
                <a:latin typeface="Times New Roman" panose="02020603050405020304" pitchFamily="18" charset="0"/>
                <a:ea typeface="Times New Roman" panose="02020603050405020304" pitchFamily="18" charset="0"/>
              </a:rPr>
              <a:t>desiring to be teachers of the law, </a:t>
            </a:r>
            <a:r>
              <a:rPr lang="en-AU" sz="2800" u="sng" dirty="0">
                <a:solidFill>
                  <a:srgbClr val="FFFFFF"/>
                </a:solidFill>
                <a:latin typeface="Times New Roman" panose="02020603050405020304" pitchFamily="18" charset="0"/>
                <a:ea typeface="Times New Roman" panose="02020603050405020304" pitchFamily="18" charset="0"/>
              </a:rPr>
              <a:t>without understanding either what they are saying or the things about which they make confident assertions</a:t>
            </a:r>
            <a:r>
              <a:rPr lang="en-AU" sz="2800" dirty="0">
                <a:solidFill>
                  <a:srgbClr val="FFFFFF"/>
                </a:solidFill>
                <a:latin typeface="Times New Roman" panose="02020603050405020304" pitchFamily="18" charset="0"/>
                <a:ea typeface="Times New Roman" panose="02020603050405020304" pitchFamily="18" charset="0"/>
              </a:rPr>
              <a:t>.</a:t>
            </a:r>
            <a:endParaRPr lang="en-AU"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8978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632311"/>
          </a:xfrm>
          <a:prstGeom prst="rect">
            <a:avLst/>
          </a:prstGeom>
          <a:noFill/>
          <a:ln w="9525">
            <a:noFill/>
            <a:miter lim="800000"/>
            <a:headEnd/>
            <a:tailEnd/>
          </a:ln>
        </p:spPr>
        <p:txBody>
          <a:bodyPr wrap="square">
            <a:prstTxWarp prst="textNoShape">
              <a:avLst/>
            </a:prstTxWarp>
            <a:spAutoFit/>
          </a:bodyPr>
          <a:lstStyle/>
          <a:p>
            <a:r>
              <a:rPr lang="en-AU" sz="3000" b="1" dirty="0">
                <a:solidFill>
                  <a:srgbClr val="FFFFFF"/>
                </a:solidFill>
                <a:latin typeface="Times New Roman" panose="02020603050405020304" pitchFamily="18" charset="0"/>
                <a:ea typeface="Times New Roman" panose="02020603050405020304" pitchFamily="18" charset="0"/>
              </a:rPr>
              <a:t>Colossians </a:t>
            </a:r>
            <a:endParaRPr lang="en-AU" sz="3000" dirty="0">
              <a:latin typeface="Times New Roman" panose="02020603050405020304" pitchFamily="18" charset="0"/>
              <a:ea typeface="Times New Roman" panose="02020603050405020304" pitchFamily="18" charset="0"/>
            </a:endParaRPr>
          </a:p>
          <a:p>
            <a:r>
              <a:rPr lang="en-AU" sz="3000" b="1" dirty="0">
                <a:solidFill>
                  <a:srgbClr val="FFFFFF"/>
                </a:solidFill>
                <a:latin typeface="Times New Roman" panose="02020603050405020304" pitchFamily="18" charset="0"/>
                <a:ea typeface="Times New Roman" panose="02020603050405020304" pitchFamily="18" charset="0"/>
              </a:rPr>
              <a:t>2 </a:t>
            </a:r>
            <a:r>
              <a:rPr lang="en-AU" sz="3000" dirty="0">
                <a:solidFill>
                  <a:srgbClr val="FFFFFF"/>
                </a:solidFill>
                <a:latin typeface="Times New Roman" panose="02020603050405020304" pitchFamily="18" charset="0"/>
                <a:ea typeface="Times New Roman" panose="02020603050405020304" pitchFamily="18" charset="0"/>
              </a:rPr>
              <a:t>For I want you to know how great a struggle I have for you and for those at Laodicea and for all who have not seen me face to face, </a:t>
            </a:r>
            <a:r>
              <a:rPr lang="en-AU" sz="3000" b="1" baseline="30000" dirty="0">
                <a:solidFill>
                  <a:srgbClr val="FFFFFF"/>
                </a:solidFill>
                <a:latin typeface="Times New Roman" panose="02020603050405020304" pitchFamily="18" charset="0"/>
                <a:ea typeface="Times New Roman" panose="02020603050405020304" pitchFamily="18" charset="0"/>
              </a:rPr>
              <a:t>2 </a:t>
            </a:r>
            <a:r>
              <a:rPr lang="en-AU" sz="3000" dirty="0">
                <a:solidFill>
                  <a:srgbClr val="FFFFFF"/>
                </a:solidFill>
                <a:latin typeface="Times New Roman" panose="02020603050405020304" pitchFamily="18" charset="0"/>
                <a:ea typeface="Times New Roman" panose="02020603050405020304" pitchFamily="18" charset="0"/>
              </a:rPr>
              <a:t>that their hearts may be encouraged, being knit together in love, to reach </a:t>
            </a:r>
            <a:r>
              <a:rPr lang="en-AU" sz="3000" u="sng" dirty="0">
                <a:solidFill>
                  <a:srgbClr val="FFFFFF"/>
                </a:solidFill>
                <a:latin typeface="Times New Roman" panose="02020603050405020304" pitchFamily="18" charset="0"/>
                <a:ea typeface="Times New Roman" panose="02020603050405020304" pitchFamily="18" charset="0"/>
              </a:rPr>
              <a:t>all the riches of full assurance of understanding and the knowledge of God’s mystery, which is Christ</a:t>
            </a:r>
            <a:r>
              <a:rPr lang="en-AU" sz="3000" dirty="0">
                <a:solidFill>
                  <a:srgbClr val="FFFFFF"/>
                </a:solidFill>
                <a:latin typeface="Times New Roman" panose="02020603050405020304" pitchFamily="18" charset="0"/>
                <a:ea typeface="Times New Roman" panose="02020603050405020304" pitchFamily="18" charset="0"/>
              </a:rPr>
              <a:t>, </a:t>
            </a:r>
            <a:r>
              <a:rPr lang="en-AU" sz="3000" b="1" baseline="30000" dirty="0">
                <a:solidFill>
                  <a:srgbClr val="FFFFFF"/>
                </a:solidFill>
                <a:latin typeface="Times New Roman" panose="02020603050405020304" pitchFamily="18" charset="0"/>
                <a:ea typeface="Times New Roman" panose="02020603050405020304" pitchFamily="18" charset="0"/>
              </a:rPr>
              <a:t>3 </a:t>
            </a:r>
            <a:r>
              <a:rPr lang="en-AU" sz="3000" dirty="0">
                <a:solidFill>
                  <a:srgbClr val="FFFFFF"/>
                </a:solidFill>
                <a:latin typeface="Times New Roman" panose="02020603050405020304" pitchFamily="18" charset="0"/>
                <a:ea typeface="Times New Roman" panose="02020603050405020304" pitchFamily="18" charset="0"/>
              </a:rPr>
              <a:t>in whom are hidden</a:t>
            </a:r>
            <a:r>
              <a:rPr lang="en-AU" sz="3000" b="1" dirty="0">
                <a:solidFill>
                  <a:srgbClr val="FFFFFF"/>
                </a:solidFill>
                <a:latin typeface="Times New Roman" panose="02020603050405020304" pitchFamily="18" charset="0"/>
                <a:ea typeface="Times New Roman" panose="02020603050405020304" pitchFamily="18" charset="0"/>
              </a:rPr>
              <a:t> all </a:t>
            </a:r>
            <a:r>
              <a:rPr lang="en-AU" sz="3000" u="sng" dirty="0">
                <a:solidFill>
                  <a:srgbClr val="FFFFFF"/>
                </a:solidFill>
                <a:latin typeface="Times New Roman" panose="02020603050405020304" pitchFamily="18" charset="0"/>
                <a:ea typeface="Times New Roman" panose="02020603050405020304" pitchFamily="18" charset="0"/>
              </a:rPr>
              <a:t>the treasures of wisdom and knowledge</a:t>
            </a:r>
            <a:r>
              <a:rPr lang="en-AU" sz="3000" dirty="0">
                <a:solidFill>
                  <a:srgbClr val="FFFFFF"/>
                </a:solidFill>
                <a:latin typeface="Times New Roman" panose="02020603050405020304" pitchFamily="18" charset="0"/>
                <a:ea typeface="Times New Roman" panose="02020603050405020304" pitchFamily="18" charset="0"/>
              </a:rPr>
              <a:t>.  </a:t>
            </a:r>
            <a:r>
              <a:rPr lang="en-AU" sz="3000" b="1" baseline="30000" dirty="0">
                <a:solidFill>
                  <a:srgbClr val="FFFFFF"/>
                </a:solidFill>
                <a:latin typeface="Times New Roman" panose="02020603050405020304" pitchFamily="18" charset="0"/>
                <a:ea typeface="Times New Roman" panose="02020603050405020304" pitchFamily="18" charset="0"/>
              </a:rPr>
              <a:t>4 </a:t>
            </a:r>
            <a:r>
              <a:rPr lang="en-AU" sz="3000" dirty="0">
                <a:solidFill>
                  <a:srgbClr val="FFFFFF"/>
                </a:solidFill>
                <a:latin typeface="Times New Roman" panose="02020603050405020304" pitchFamily="18" charset="0"/>
                <a:ea typeface="Times New Roman" panose="02020603050405020304" pitchFamily="18" charset="0"/>
              </a:rPr>
              <a:t>I say this in order that </a:t>
            </a:r>
            <a:r>
              <a:rPr lang="en-AU" sz="3000" b="1" dirty="0">
                <a:solidFill>
                  <a:srgbClr val="FFFFFF"/>
                </a:solidFill>
                <a:latin typeface="Times New Roman" panose="02020603050405020304" pitchFamily="18" charset="0"/>
                <a:ea typeface="Times New Roman" panose="02020603050405020304" pitchFamily="18" charset="0"/>
              </a:rPr>
              <a:t>no one may delude you with plausible arguments</a:t>
            </a:r>
            <a:r>
              <a:rPr lang="en-AU" sz="3000" dirty="0">
                <a:solidFill>
                  <a:srgbClr val="FFFFFF"/>
                </a:solidFill>
                <a:latin typeface="Times New Roman" panose="02020603050405020304" pitchFamily="18" charset="0"/>
                <a:ea typeface="Times New Roman" panose="02020603050405020304" pitchFamily="18" charset="0"/>
              </a:rPr>
              <a:t>.  </a:t>
            </a:r>
            <a:r>
              <a:rPr lang="en-AU" sz="3000" b="1" baseline="30000" dirty="0">
                <a:solidFill>
                  <a:srgbClr val="FFFFFF"/>
                </a:solidFill>
                <a:latin typeface="Times New Roman" panose="02020603050405020304" pitchFamily="18" charset="0"/>
                <a:ea typeface="Times New Roman" panose="02020603050405020304" pitchFamily="18" charset="0"/>
              </a:rPr>
              <a:t>5 </a:t>
            </a:r>
            <a:r>
              <a:rPr lang="en-AU" sz="3000" dirty="0">
                <a:solidFill>
                  <a:srgbClr val="FFFFFF"/>
                </a:solidFill>
                <a:latin typeface="Times New Roman" panose="02020603050405020304" pitchFamily="18" charset="0"/>
                <a:ea typeface="Times New Roman" panose="02020603050405020304" pitchFamily="18" charset="0"/>
              </a:rPr>
              <a:t>For though I am absent in body, yet I am with you in spirit, rejoicing to see your good order and the firmness of your faith in Christ.</a:t>
            </a:r>
            <a:r>
              <a:rPr lang="en-AU" sz="3000" dirty="0"/>
              <a:t>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2261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2800767"/>
          </a:xfrm>
          <a:prstGeom prst="rect">
            <a:avLst/>
          </a:prstGeom>
          <a:noFill/>
          <a:ln w="9525">
            <a:noFill/>
            <a:miter lim="800000"/>
            <a:headEnd/>
            <a:tailEnd/>
          </a:ln>
        </p:spPr>
        <p:txBody>
          <a:bodyPr wrap="square">
            <a:prstTxWarp prst="textNoShape">
              <a:avLst/>
            </a:prstTxWarp>
            <a:spAutoFit/>
          </a:bodyPr>
          <a:lstStyle/>
          <a:p>
            <a:r>
              <a:rPr lang="en-AU" sz="3600" b="1" dirty="0">
                <a:solidFill>
                  <a:srgbClr val="FFFFFF"/>
                </a:solidFill>
                <a:latin typeface="Times New Roman" panose="02020603050405020304" pitchFamily="18" charset="0"/>
                <a:ea typeface="Times New Roman" panose="02020603050405020304" pitchFamily="18" charset="0"/>
              </a:rPr>
              <a:t>Luke 17:1</a:t>
            </a:r>
            <a:r>
              <a:rPr lang="en-AU" sz="2800" dirty="0">
                <a:solidFill>
                  <a:srgbClr val="FFFFFF"/>
                </a:solidFill>
                <a:latin typeface="Times New Roman" panose="02020603050405020304" pitchFamily="18" charset="0"/>
                <a:ea typeface="Times New Roman" panose="02020603050405020304" pitchFamily="18" charset="0"/>
              </a:rPr>
              <a:t>–2 (ESV) </a:t>
            </a:r>
            <a:endParaRPr lang="en-AU" sz="2400" dirty="0">
              <a:latin typeface="Times New Roman" panose="02020603050405020304" pitchFamily="18" charset="0"/>
              <a:ea typeface="Times New Roman" panose="02020603050405020304" pitchFamily="18" charset="0"/>
            </a:endParaRPr>
          </a:p>
          <a:p>
            <a:r>
              <a:rPr lang="en-AU" sz="2800" dirty="0">
                <a:solidFill>
                  <a:srgbClr val="FFFFFF"/>
                </a:solidFill>
                <a:latin typeface="Times New Roman" panose="02020603050405020304" pitchFamily="18" charset="0"/>
                <a:ea typeface="Times New Roman" panose="02020603050405020304" pitchFamily="18" charset="0"/>
              </a:rPr>
              <a:t> </a:t>
            </a:r>
            <a:endParaRPr lang="en-AU" sz="2400" dirty="0">
              <a:latin typeface="Times New Roman" panose="02020603050405020304" pitchFamily="18" charset="0"/>
              <a:ea typeface="Times New Roman" panose="02020603050405020304" pitchFamily="18" charset="0"/>
            </a:endParaRPr>
          </a:p>
          <a:p>
            <a:r>
              <a:rPr lang="en-AU" sz="2800" b="1" dirty="0">
                <a:solidFill>
                  <a:srgbClr val="FFFFFF"/>
                </a:solidFill>
                <a:latin typeface="Times New Roman" panose="02020603050405020304" pitchFamily="18" charset="0"/>
                <a:ea typeface="Times New Roman" panose="02020603050405020304" pitchFamily="18" charset="0"/>
              </a:rPr>
              <a:t>17 </a:t>
            </a:r>
            <a:r>
              <a:rPr lang="en-AU" sz="2800" dirty="0">
                <a:solidFill>
                  <a:srgbClr val="FFFFFF"/>
                </a:solidFill>
                <a:latin typeface="Times New Roman" panose="02020603050405020304" pitchFamily="18" charset="0"/>
                <a:ea typeface="Times New Roman" panose="02020603050405020304" pitchFamily="18" charset="0"/>
              </a:rPr>
              <a:t>….. “Temptations to sin are sure to come, b</a:t>
            </a:r>
            <a:r>
              <a:rPr lang="en-AU" sz="2800" b="1" u="sng" dirty="0">
                <a:solidFill>
                  <a:srgbClr val="FFFFFF"/>
                </a:solidFill>
                <a:latin typeface="Times New Roman" panose="02020603050405020304" pitchFamily="18" charset="0"/>
                <a:ea typeface="Times New Roman" panose="02020603050405020304" pitchFamily="18" charset="0"/>
              </a:rPr>
              <a:t>ut woe to the one through whom they come</a:t>
            </a:r>
            <a:r>
              <a:rPr lang="en-AU" sz="2800" dirty="0">
                <a:solidFill>
                  <a:srgbClr val="FFFFFF"/>
                </a:solidFill>
                <a:latin typeface="Times New Roman" panose="02020603050405020304" pitchFamily="18" charset="0"/>
                <a:ea typeface="Times New Roman" panose="02020603050405020304" pitchFamily="18" charset="0"/>
              </a:rPr>
              <a:t>!  </a:t>
            </a:r>
            <a:r>
              <a:rPr lang="en-AU" sz="2800" b="1" baseline="30000" dirty="0">
                <a:solidFill>
                  <a:srgbClr val="FFFFFF"/>
                </a:solidFill>
                <a:latin typeface="Times New Roman" panose="02020603050405020304" pitchFamily="18" charset="0"/>
                <a:ea typeface="Times New Roman" panose="02020603050405020304" pitchFamily="18" charset="0"/>
              </a:rPr>
              <a:t>2 </a:t>
            </a:r>
            <a:r>
              <a:rPr lang="en-AU" sz="2800" dirty="0">
                <a:solidFill>
                  <a:srgbClr val="FFFFFF"/>
                </a:solidFill>
                <a:latin typeface="Times New Roman" panose="02020603050405020304" pitchFamily="18" charset="0"/>
                <a:ea typeface="Times New Roman" panose="02020603050405020304" pitchFamily="18" charset="0"/>
              </a:rPr>
              <a:t>It would be better for him if a millstone were hung around his neck and he were cast into the sea than that he should cause one of these little ones to sin.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03803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6093976"/>
          </a:xfrm>
          <a:prstGeom prst="rect">
            <a:avLst/>
          </a:prstGeom>
          <a:noFill/>
          <a:ln w="9525">
            <a:noFill/>
            <a:miter lim="800000"/>
            <a:headEnd/>
            <a:tailEnd/>
          </a:ln>
        </p:spPr>
        <p:txBody>
          <a:bodyPr wrap="square">
            <a:prstTxWarp prst="textNoShape">
              <a:avLst/>
            </a:prstTxWarp>
            <a:spAutoFit/>
          </a:bodyPr>
          <a:lstStyle/>
          <a:p>
            <a:r>
              <a:rPr lang="en-AU" sz="2500" b="1" dirty="0">
                <a:solidFill>
                  <a:srgbClr val="FFFFFF"/>
                </a:solidFill>
                <a:latin typeface="Times New Roman" panose="02020603050405020304" pitchFamily="18" charset="0"/>
                <a:ea typeface="Times New Roman" panose="02020603050405020304" pitchFamily="18" charset="0"/>
              </a:rPr>
              <a:t>Revelation 13</a:t>
            </a:r>
            <a:r>
              <a:rPr lang="en-AU" sz="2500" dirty="0">
                <a:solidFill>
                  <a:srgbClr val="FFFFFF"/>
                </a:solidFill>
                <a:latin typeface="Times New Roman" panose="02020603050405020304" pitchFamily="18" charset="0"/>
                <a:ea typeface="Times New Roman" panose="02020603050405020304" pitchFamily="18" charset="0"/>
              </a:rPr>
              <a:t>:5–10 (ESV) </a:t>
            </a:r>
            <a:r>
              <a:rPr lang="en-AU" sz="2500" b="1" baseline="30000" dirty="0">
                <a:solidFill>
                  <a:srgbClr val="FFFFFF"/>
                </a:solidFill>
                <a:latin typeface="Times New Roman" panose="02020603050405020304" pitchFamily="18" charset="0"/>
                <a:ea typeface="Times New Roman" panose="02020603050405020304" pitchFamily="18" charset="0"/>
              </a:rPr>
              <a:t>5 </a:t>
            </a:r>
            <a:r>
              <a:rPr lang="en-AU" sz="2500" dirty="0">
                <a:solidFill>
                  <a:srgbClr val="FFFFFF"/>
                </a:solidFill>
                <a:latin typeface="Times New Roman" panose="02020603050405020304" pitchFamily="18" charset="0"/>
                <a:ea typeface="Times New Roman" panose="02020603050405020304" pitchFamily="18" charset="0"/>
              </a:rPr>
              <a:t>And the beast was given a mouth uttering haughty and blasphemous words, and it was allowed to exercise authority for forty-two months.  </a:t>
            </a:r>
            <a:r>
              <a:rPr lang="en-AU" sz="2500" b="1" baseline="30000" dirty="0">
                <a:solidFill>
                  <a:srgbClr val="FFFFFF"/>
                </a:solidFill>
                <a:latin typeface="Times New Roman" panose="02020603050405020304" pitchFamily="18" charset="0"/>
                <a:ea typeface="Times New Roman" panose="02020603050405020304" pitchFamily="18" charset="0"/>
              </a:rPr>
              <a:t>6 </a:t>
            </a:r>
            <a:r>
              <a:rPr lang="en-AU" sz="2500" dirty="0">
                <a:solidFill>
                  <a:srgbClr val="FFFFFF"/>
                </a:solidFill>
                <a:latin typeface="Times New Roman" panose="02020603050405020304" pitchFamily="18" charset="0"/>
                <a:ea typeface="Times New Roman" panose="02020603050405020304" pitchFamily="18" charset="0"/>
              </a:rPr>
              <a:t>It opened its mouth to utter blasphemies against God, blaspheming his name and his dwelling, that is, those who dwell in heaven.  </a:t>
            </a:r>
            <a:r>
              <a:rPr lang="en-AU" sz="2500" b="1" baseline="30000" dirty="0">
                <a:solidFill>
                  <a:srgbClr val="FFFFFF"/>
                </a:solidFill>
                <a:latin typeface="Times New Roman" panose="02020603050405020304" pitchFamily="18" charset="0"/>
                <a:ea typeface="Times New Roman" panose="02020603050405020304" pitchFamily="18" charset="0"/>
              </a:rPr>
              <a:t>7 </a:t>
            </a:r>
            <a:r>
              <a:rPr lang="en-AU" sz="2500" dirty="0">
                <a:solidFill>
                  <a:srgbClr val="FFFFFF"/>
                </a:solidFill>
                <a:latin typeface="Times New Roman" panose="02020603050405020304" pitchFamily="18" charset="0"/>
                <a:ea typeface="Times New Roman" panose="02020603050405020304" pitchFamily="18" charset="0"/>
              </a:rPr>
              <a:t>Also it was allowed to make war on the saints and to conquer them.  And authority was given it over every tribe and people and language and nation, </a:t>
            </a:r>
            <a:r>
              <a:rPr lang="en-AU" sz="2500" b="1" baseline="30000" dirty="0">
                <a:solidFill>
                  <a:srgbClr val="FFFFFF"/>
                </a:solidFill>
                <a:latin typeface="Times New Roman" panose="02020603050405020304" pitchFamily="18" charset="0"/>
                <a:ea typeface="Times New Roman" panose="02020603050405020304" pitchFamily="18" charset="0"/>
              </a:rPr>
              <a:t>8 </a:t>
            </a:r>
            <a:r>
              <a:rPr lang="en-AU" sz="2500" dirty="0">
                <a:solidFill>
                  <a:srgbClr val="FFFFFF"/>
                </a:solidFill>
                <a:latin typeface="Times New Roman" panose="02020603050405020304" pitchFamily="18" charset="0"/>
                <a:ea typeface="Times New Roman" panose="02020603050405020304" pitchFamily="18" charset="0"/>
              </a:rPr>
              <a:t>and all who dwell on earth will worship it, everyone whose name has not been written before the foundation of the world in the book of life of the Lamb who was slain.  </a:t>
            </a:r>
            <a:endParaRPr lang="en-AU" sz="2500" dirty="0">
              <a:latin typeface="Times New Roman" panose="02020603050405020304" pitchFamily="18" charset="0"/>
              <a:ea typeface="Times New Roman" panose="02020603050405020304" pitchFamily="18" charset="0"/>
            </a:endParaRPr>
          </a:p>
          <a:p>
            <a:r>
              <a:rPr lang="en-AU" sz="2500" b="1" baseline="30000" dirty="0">
                <a:solidFill>
                  <a:srgbClr val="FFFFFF"/>
                </a:solidFill>
                <a:latin typeface="Times New Roman" panose="02020603050405020304" pitchFamily="18" charset="0"/>
                <a:ea typeface="Times New Roman" panose="02020603050405020304" pitchFamily="18" charset="0"/>
              </a:rPr>
              <a:t>9</a:t>
            </a:r>
            <a:r>
              <a:rPr lang="en-AU" sz="2500" dirty="0">
                <a:solidFill>
                  <a:srgbClr val="FFFFFF"/>
                </a:solidFill>
                <a:latin typeface="Times New Roman" panose="02020603050405020304" pitchFamily="18" charset="0"/>
                <a:ea typeface="Times New Roman" panose="02020603050405020304" pitchFamily="18" charset="0"/>
              </a:rPr>
              <a:t> If anyone has an ear, let him hear:</a:t>
            </a:r>
            <a:endParaRPr lang="en-AU" sz="2500" dirty="0">
              <a:latin typeface="Times New Roman" panose="02020603050405020304" pitchFamily="18" charset="0"/>
              <a:ea typeface="Times New Roman" panose="02020603050405020304" pitchFamily="18" charset="0"/>
            </a:endParaRPr>
          </a:p>
          <a:p>
            <a:r>
              <a:rPr lang="en-AU" sz="2500" b="1" baseline="30000" dirty="0">
                <a:solidFill>
                  <a:srgbClr val="FFFFFF"/>
                </a:solidFill>
                <a:latin typeface="Times New Roman" panose="02020603050405020304" pitchFamily="18" charset="0"/>
                <a:ea typeface="Times New Roman" panose="02020603050405020304" pitchFamily="18" charset="0"/>
              </a:rPr>
              <a:t>10</a:t>
            </a:r>
            <a:r>
              <a:rPr lang="en-AU" sz="2500" dirty="0">
                <a:solidFill>
                  <a:srgbClr val="FFFFFF"/>
                </a:solidFill>
                <a:latin typeface="Times New Roman" panose="02020603050405020304" pitchFamily="18" charset="0"/>
                <a:ea typeface="Times New Roman" panose="02020603050405020304" pitchFamily="18" charset="0"/>
              </a:rPr>
              <a:t> If anyone is to be taken captive, to captivity he goes; </a:t>
            </a:r>
            <a:endParaRPr lang="en-AU" sz="2500" dirty="0">
              <a:latin typeface="Times New Roman" panose="02020603050405020304" pitchFamily="18" charset="0"/>
              <a:ea typeface="Times New Roman" panose="02020603050405020304" pitchFamily="18" charset="0"/>
            </a:endParaRPr>
          </a:p>
          <a:p>
            <a:r>
              <a:rPr lang="en-AU" sz="2500" dirty="0">
                <a:solidFill>
                  <a:srgbClr val="FFFFFF"/>
                </a:solidFill>
                <a:latin typeface="Times New Roman" panose="02020603050405020304" pitchFamily="18" charset="0"/>
                <a:ea typeface="Times New Roman" panose="02020603050405020304" pitchFamily="18" charset="0"/>
              </a:rPr>
              <a:t>if anyone is to be slain with the sword, with the sword must he be slain. </a:t>
            </a:r>
            <a:endParaRPr lang="en-AU" sz="2500" dirty="0">
              <a:latin typeface="Times New Roman" panose="02020603050405020304" pitchFamily="18" charset="0"/>
              <a:ea typeface="Times New Roman" panose="02020603050405020304" pitchFamily="18" charset="0"/>
            </a:endParaRPr>
          </a:p>
          <a:p>
            <a:r>
              <a:rPr lang="en-AU" sz="2500" dirty="0">
                <a:solidFill>
                  <a:srgbClr val="FFFFFF"/>
                </a:solidFill>
                <a:latin typeface="Times New Roman" panose="02020603050405020304" pitchFamily="18" charset="0"/>
                <a:ea typeface="Times New Roman" panose="02020603050405020304" pitchFamily="18" charset="0"/>
              </a:rPr>
              <a:t>Here is a call for the endurance and faith of the saints. </a:t>
            </a:r>
            <a:endParaRPr lang="en-AU" sz="25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2687877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142698</TotalTime>
  <Words>1173</Words>
  <Application>Microsoft Macintosh PowerPoint</Application>
  <PresentationFormat>On-screen Show (16:10)</PresentationFormat>
  <Paragraphs>44</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2356</cp:revision>
  <cp:lastPrinted>2022-01-01T00:34:10Z</cp:lastPrinted>
  <dcterms:created xsi:type="dcterms:W3CDTF">2016-11-04T06:28:01Z</dcterms:created>
  <dcterms:modified xsi:type="dcterms:W3CDTF">2022-01-21T08:13:23Z</dcterms:modified>
</cp:coreProperties>
</file>